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8" d="100"/>
          <a:sy n="78" d="100"/>
        </p:scale>
        <p:origin x="255" y="5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1972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9599" y="841772"/>
            <a:ext cx="7477601" cy="4791075"/>
          </a:xfrm>
          <a:prstGeom prst="rect">
            <a:avLst/>
          </a:prstGeom>
          <a:noFill/>
          <a:ln/>
        </p:spPr>
        <p:txBody>
          <a:bodyPr wrap="square" rtlCol="0" anchor="t"/>
          <a:lstStyle/>
          <a:p>
            <a:pPr marL="0" indent="0">
              <a:lnSpc>
                <a:spcPts val="7545"/>
              </a:lnSpc>
              <a:buNone/>
            </a:pPr>
            <a:r>
              <a:rPr lang="en-US" sz="6036" b="1" dirty="0">
                <a:solidFill>
                  <a:srgbClr val="000000"/>
                </a:solidFill>
                <a:latin typeface="p22-mackinac-pro" pitchFamily="34" charset="0"/>
                <a:ea typeface="p22-mackinac-pro" pitchFamily="34" charset="-122"/>
                <a:cs typeface="p22-mackinac-pro" pitchFamily="34" charset="-120"/>
              </a:rPr>
              <a:t>Fintech vaults: A secure and streamlined banking solution and services</a:t>
            </a:r>
            <a:endParaRPr lang="en-US" sz="6036" dirty="0"/>
          </a:p>
        </p:txBody>
      </p:sp>
      <p:sp>
        <p:nvSpPr>
          <p:cNvPr id="6" name="Text 2"/>
          <p:cNvSpPr/>
          <p:nvPr/>
        </p:nvSpPr>
        <p:spPr>
          <a:xfrm>
            <a:off x="6319599" y="5966103"/>
            <a:ext cx="7477601"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Fintech vaults offer a comprehensive suite of secure and efficient banking services, providing customers with a seamless digital banking experience. From account management to financial planning, our platform empowers you to take control of your finances with ease.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10980420" y="0"/>
            <a:ext cx="3657600" cy="8229600"/>
          </a:xfrm>
          <a:prstGeom prst="rect">
            <a:avLst/>
          </a:prstGeom>
        </p:spPr>
      </p:pic>
      <p:sp>
        <p:nvSpPr>
          <p:cNvPr id="5" name="Text 1"/>
          <p:cNvSpPr/>
          <p:nvPr/>
        </p:nvSpPr>
        <p:spPr>
          <a:xfrm>
            <a:off x="833199" y="1976438"/>
            <a:ext cx="9306401" cy="1916430"/>
          </a:xfrm>
          <a:prstGeom prst="rect">
            <a:avLst/>
          </a:prstGeom>
          <a:noFill/>
          <a:ln/>
        </p:spPr>
        <p:txBody>
          <a:bodyPr wrap="square" rtlCol="0" anchor="t"/>
          <a:lstStyle/>
          <a:p>
            <a:pPr marL="0" indent="0">
              <a:lnSpc>
                <a:spcPts val="7545"/>
              </a:lnSpc>
              <a:buNone/>
            </a:pPr>
            <a:r>
              <a:rPr lang="en-US" sz="6036" b="1" dirty="0">
                <a:solidFill>
                  <a:srgbClr val="000000"/>
                </a:solidFill>
                <a:latin typeface="p22-mackinac-pro" pitchFamily="34" charset="0"/>
                <a:ea typeface="p22-mackinac-pro" pitchFamily="34" charset="-122"/>
                <a:cs typeface="p22-mackinac-pro" pitchFamily="34" charset="-120"/>
              </a:rPr>
              <a:t>Secure Access &amp; User Management</a:t>
            </a:r>
            <a:endParaRPr lang="en-US" sz="6036" dirty="0"/>
          </a:p>
        </p:txBody>
      </p:sp>
      <p:sp>
        <p:nvSpPr>
          <p:cNvPr id="6" name="Text 2"/>
          <p:cNvSpPr/>
          <p:nvPr/>
        </p:nvSpPr>
        <p:spPr>
          <a:xfrm>
            <a:off x="833199" y="4226123"/>
            <a:ext cx="930640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Fintech Vaults prioritizes user security and seamless authentication. Our platform offers a secure and efficient registration process for new users, as well as convenient login options for existing customers, including biometrics and one-time codes.</a:t>
            </a:r>
            <a:endParaRPr lang="en-US" sz="1750" dirty="0"/>
          </a:p>
        </p:txBody>
      </p:sp>
      <p:sp>
        <p:nvSpPr>
          <p:cNvPr id="7" name="Text 3"/>
          <p:cNvSpPr/>
          <p:nvPr/>
        </p:nvSpPr>
        <p:spPr>
          <a:xfrm>
            <a:off x="833199" y="5542240"/>
            <a:ext cx="9306401"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User information is stored safely in our encrypted database, ensuring the privacy and protection of your personal data.</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832604"/>
            <a:ext cx="8850154"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Manage Your Finances with Ease</a:t>
            </a:r>
            <a:endParaRPr lang="en-US" sz="4374" dirty="0"/>
          </a:p>
        </p:txBody>
      </p:sp>
      <p:pic>
        <p:nvPicPr>
          <p:cNvPr id="5" name="Image 1" descr="preencoded.png"/>
          <p:cNvPicPr>
            <a:picLocks noChangeAspect="1"/>
          </p:cNvPicPr>
          <p:nvPr/>
        </p:nvPicPr>
        <p:blipFill>
          <a:blip r:embed="rId4"/>
          <a:stretch>
            <a:fillRect/>
          </a:stretch>
        </p:blipFill>
        <p:spPr>
          <a:xfrm>
            <a:off x="2037993" y="2110145"/>
            <a:ext cx="5006221" cy="3425309"/>
          </a:xfrm>
          <a:prstGeom prst="rect">
            <a:avLst/>
          </a:prstGeom>
        </p:spPr>
      </p:pic>
      <p:sp>
        <p:nvSpPr>
          <p:cNvPr id="6" name="Text 2"/>
          <p:cNvSpPr/>
          <p:nvPr/>
        </p:nvSpPr>
        <p:spPr>
          <a:xfrm>
            <a:off x="7593806" y="2082403"/>
            <a:ext cx="2777490" cy="347186"/>
          </a:xfrm>
          <a:prstGeom prst="rect">
            <a:avLst/>
          </a:prstGeom>
          <a:noFill/>
          <a:ln/>
        </p:spPr>
        <p:txBody>
          <a:bodyPr wrap="none" rtlCol="0" anchor="t"/>
          <a:lstStyle/>
          <a:p>
            <a:pPr marL="0" indent="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Account Balance</a:t>
            </a:r>
            <a:endParaRPr lang="en-US" sz="2187" dirty="0"/>
          </a:p>
        </p:txBody>
      </p:sp>
      <p:sp>
        <p:nvSpPr>
          <p:cNvPr id="7" name="Text 3"/>
          <p:cNvSpPr/>
          <p:nvPr/>
        </p:nvSpPr>
        <p:spPr>
          <a:xfrm>
            <a:off x="7949208" y="2651760"/>
            <a:ext cx="4650819"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Intuitive home page displaying account balance prominently.</a:t>
            </a:r>
            <a:endParaRPr lang="en-US" sz="1750" dirty="0"/>
          </a:p>
        </p:txBody>
      </p:sp>
      <p:sp>
        <p:nvSpPr>
          <p:cNvPr id="8" name="Text 4"/>
          <p:cNvSpPr/>
          <p:nvPr/>
        </p:nvSpPr>
        <p:spPr>
          <a:xfrm>
            <a:off x="7949208" y="3451384"/>
            <a:ext cx="465081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$12,345.67</a:t>
            </a:r>
            <a:endParaRPr lang="en-US" sz="1750" dirty="0"/>
          </a:p>
        </p:txBody>
      </p:sp>
      <p:sp>
        <p:nvSpPr>
          <p:cNvPr id="9" name="Text 5"/>
          <p:cNvSpPr/>
          <p:nvPr/>
        </p:nvSpPr>
        <p:spPr>
          <a:xfrm>
            <a:off x="7593806" y="4028956"/>
            <a:ext cx="2777490" cy="347186"/>
          </a:xfrm>
          <a:prstGeom prst="rect">
            <a:avLst/>
          </a:prstGeom>
          <a:noFill/>
          <a:ln/>
        </p:spPr>
        <p:txBody>
          <a:bodyPr wrap="none" rtlCol="0" anchor="t"/>
          <a:lstStyle/>
          <a:p>
            <a:pPr marL="0" indent="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Transactions</a:t>
            </a:r>
            <a:endParaRPr lang="en-US" sz="2187" dirty="0"/>
          </a:p>
        </p:txBody>
      </p:sp>
      <p:sp>
        <p:nvSpPr>
          <p:cNvPr id="10" name="Text 6"/>
          <p:cNvSpPr/>
          <p:nvPr/>
        </p:nvSpPr>
        <p:spPr>
          <a:xfrm>
            <a:off x="7949208" y="4598313"/>
            <a:ext cx="465081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Ability to perform various transactions</a:t>
            </a:r>
            <a:endParaRPr lang="en-US" sz="1750" dirty="0"/>
          </a:p>
        </p:txBody>
      </p:sp>
      <p:sp>
        <p:nvSpPr>
          <p:cNvPr id="11" name="Text 7"/>
          <p:cNvSpPr/>
          <p:nvPr/>
        </p:nvSpPr>
        <p:spPr>
          <a:xfrm>
            <a:off x="7949208" y="5042535"/>
            <a:ext cx="465081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Send Money</a:t>
            </a:r>
            <a:endParaRPr lang="en-US" sz="1750" dirty="0"/>
          </a:p>
        </p:txBody>
      </p:sp>
      <p:sp>
        <p:nvSpPr>
          <p:cNvPr id="12" name="Text 8"/>
          <p:cNvSpPr/>
          <p:nvPr/>
        </p:nvSpPr>
        <p:spPr>
          <a:xfrm>
            <a:off x="7949208" y="5486757"/>
            <a:ext cx="465081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Withdraw Funds</a:t>
            </a:r>
            <a:endParaRPr lang="en-US" sz="1750" dirty="0"/>
          </a:p>
        </p:txBody>
      </p:sp>
      <p:sp>
        <p:nvSpPr>
          <p:cNvPr id="13" name="Text 9"/>
          <p:cNvSpPr/>
          <p:nvPr/>
        </p:nvSpPr>
        <p:spPr>
          <a:xfrm>
            <a:off x="7949208" y="5930979"/>
            <a:ext cx="4650819"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Deposit Funds</a:t>
            </a:r>
            <a:endParaRPr lang="en-US" sz="1750" dirty="0"/>
          </a:p>
        </p:txBody>
      </p:sp>
      <p:sp>
        <p:nvSpPr>
          <p:cNvPr id="14" name="Text 10"/>
          <p:cNvSpPr/>
          <p:nvPr/>
        </p:nvSpPr>
        <p:spPr>
          <a:xfrm>
            <a:off x="7593806" y="6486287"/>
            <a:ext cx="5006221"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Receive real-time feedback on your transactions.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1176814"/>
            <a:ext cx="555498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Transaction History</a:t>
            </a:r>
            <a:endParaRPr lang="en-US" sz="4374" dirty="0"/>
          </a:p>
        </p:txBody>
      </p:sp>
      <p:sp>
        <p:nvSpPr>
          <p:cNvPr id="5" name="Shape 2"/>
          <p:cNvSpPr/>
          <p:nvPr/>
        </p:nvSpPr>
        <p:spPr>
          <a:xfrm>
            <a:off x="7293054" y="2315528"/>
            <a:ext cx="44410" cy="4737259"/>
          </a:xfrm>
          <a:prstGeom prst="roundRect">
            <a:avLst>
              <a:gd name="adj" fmla="val 225151"/>
            </a:avLst>
          </a:prstGeom>
          <a:solidFill>
            <a:srgbClr val="B2D4E5"/>
          </a:solidFill>
          <a:ln/>
        </p:spPr>
      </p:sp>
      <p:sp>
        <p:nvSpPr>
          <p:cNvPr id="6" name="Shape 3"/>
          <p:cNvSpPr/>
          <p:nvPr/>
        </p:nvSpPr>
        <p:spPr>
          <a:xfrm>
            <a:off x="6287631" y="2793147"/>
            <a:ext cx="777597" cy="44410"/>
          </a:xfrm>
          <a:prstGeom prst="roundRect">
            <a:avLst>
              <a:gd name="adj" fmla="val 225151"/>
            </a:avLst>
          </a:prstGeom>
          <a:solidFill>
            <a:srgbClr val="B2D4E5"/>
          </a:solidFill>
          <a:ln/>
        </p:spPr>
      </p:sp>
      <p:sp>
        <p:nvSpPr>
          <p:cNvPr id="7" name="Shape 4"/>
          <p:cNvSpPr/>
          <p:nvPr/>
        </p:nvSpPr>
        <p:spPr>
          <a:xfrm>
            <a:off x="7065228" y="2565440"/>
            <a:ext cx="499943" cy="499943"/>
          </a:xfrm>
          <a:prstGeom prst="roundRect">
            <a:avLst>
              <a:gd name="adj" fmla="val 20000"/>
            </a:avLst>
          </a:prstGeom>
          <a:solidFill>
            <a:srgbClr val="CCEEFF"/>
          </a:solidFill>
          <a:ln w="7620">
            <a:solidFill>
              <a:srgbClr val="B2D4E5"/>
            </a:solidFill>
            <a:prstDash val="solid"/>
          </a:ln>
        </p:spPr>
      </p:sp>
      <p:sp>
        <p:nvSpPr>
          <p:cNvPr id="8" name="Text 5"/>
          <p:cNvSpPr/>
          <p:nvPr/>
        </p:nvSpPr>
        <p:spPr>
          <a:xfrm>
            <a:off x="7247513" y="2607112"/>
            <a:ext cx="135374"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9" name="Text 6"/>
          <p:cNvSpPr/>
          <p:nvPr/>
        </p:nvSpPr>
        <p:spPr>
          <a:xfrm>
            <a:off x="3315653" y="2537698"/>
            <a:ext cx="2777490" cy="347186"/>
          </a:xfrm>
          <a:prstGeom prst="rect">
            <a:avLst/>
          </a:prstGeom>
          <a:noFill/>
          <a:ln/>
        </p:spPr>
        <p:txBody>
          <a:bodyPr wrap="none" rtlCol="0" anchor="t"/>
          <a:lstStyle/>
          <a:p>
            <a:pPr marL="0" indent="0" algn="r">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Search and Filter</a:t>
            </a:r>
            <a:endParaRPr lang="en-US" sz="2187" dirty="0"/>
          </a:p>
        </p:txBody>
      </p:sp>
      <p:sp>
        <p:nvSpPr>
          <p:cNvPr id="10" name="Text 7"/>
          <p:cNvSpPr/>
          <p:nvPr/>
        </p:nvSpPr>
        <p:spPr>
          <a:xfrm>
            <a:off x="2037993" y="3018115"/>
            <a:ext cx="4055150" cy="1421606"/>
          </a:xfrm>
          <a:prstGeom prst="rect">
            <a:avLst/>
          </a:prstGeom>
          <a:noFill/>
          <a:ln/>
        </p:spPr>
        <p:txBody>
          <a:bodyPr wrap="square" rtlCol="0" anchor="t"/>
          <a:lstStyle/>
          <a:p>
            <a:pPr marL="0" indent="0" algn="r">
              <a:lnSpc>
                <a:spcPts val="2799"/>
              </a:lnSpc>
              <a:buNone/>
            </a:pPr>
            <a:r>
              <a:rPr lang="en-US" sz="1750" dirty="0">
                <a:solidFill>
                  <a:srgbClr val="272525"/>
                </a:solidFill>
                <a:latin typeface="Eudoxus Sans" pitchFamily="34" charset="0"/>
                <a:ea typeface="Eudoxus Sans" pitchFamily="34" charset="-122"/>
                <a:cs typeface="Eudoxus Sans" pitchFamily="34" charset="-120"/>
              </a:rPr>
              <a:t>Easily search and filter your transaction history by date, amount, category, or keyword to find the information you need.</a:t>
            </a:r>
            <a:endParaRPr lang="en-US" sz="1750" dirty="0"/>
          </a:p>
        </p:txBody>
      </p:sp>
      <p:sp>
        <p:nvSpPr>
          <p:cNvPr id="11" name="Shape 8"/>
          <p:cNvSpPr/>
          <p:nvPr/>
        </p:nvSpPr>
        <p:spPr>
          <a:xfrm>
            <a:off x="7565172" y="3904000"/>
            <a:ext cx="777597" cy="44410"/>
          </a:xfrm>
          <a:prstGeom prst="roundRect">
            <a:avLst>
              <a:gd name="adj" fmla="val 225151"/>
            </a:avLst>
          </a:prstGeom>
          <a:solidFill>
            <a:srgbClr val="B2D4E5"/>
          </a:solidFill>
          <a:ln/>
        </p:spPr>
      </p:sp>
      <p:sp>
        <p:nvSpPr>
          <p:cNvPr id="12" name="Shape 9"/>
          <p:cNvSpPr/>
          <p:nvPr/>
        </p:nvSpPr>
        <p:spPr>
          <a:xfrm>
            <a:off x="7065228" y="3676293"/>
            <a:ext cx="499943" cy="499943"/>
          </a:xfrm>
          <a:prstGeom prst="roundRect">
            <a:avLst>
              <a:gd name="adj" fmla="val 20000"/>
            </a:avLst>
          </a:prstGeom>
          <a:solidFill>
            <a:srgbClr val="CCEEFF"/>
          </a:solidFill>
          <a:ln w="7620">
            <a:solidFill>
              <a:srgbClr val="B2D4E5"/>
            </a:solidFill>
            <a:prstDash val="solid"/>
          </a:ln>
        </p:spPr>
      </p:sp>
      <p:sp>
        <p:nvSpPr>
          <p:cNvPr id="13" name="Text 10"/>
          <p:cNvSpPr/>
          <p:nvPr/>
        </p:nvSpPr>
        <p:spPr>
          <a:xfrm>
            <a:off x="7218105" y="3717965"/>
            <a:ext cx="194072"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4" name="Text 11"/>
          <p:cNvSpPr/>
          <p:nvPr/>
        </p:nvSpPr>
        <p:spPr>
          <a:xfrm>
            <a:off x="8537258" y="3648551"/>
            <a:ext cx="277749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Detailed Records</a:t>
            </a:r>
            <a:endParaRPr lang="en-US" sz="2187" dirty="0"/>
          </a:p>
        </p:txBody>
      </p:sp>
      <p:sp>
        <p:nvSpPr>
          <p:cNvPr id="15" name="Text 12"/>
          <p:cNvSpPr/>
          <p:nvPr/>
        </p:nvSpPr>
        <p:spPr>
          <a:xfrm>
            <a:off x="8537258" y="4128968"/>
            <a:ext cx="4055150" cy="1421606"/>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Access comprehensive details about each transaction, including the date, payee, and description, for better financial management.</a:t>
            </a:r>
            <a:endParaRPr lang="en-US" sz="1750" dirty="0"/>
          </a:p>
        </p:txBody>
      </p:sp>
      <p:sp>
        <p:nvSpPr>
          <p:cNvPr id="16" name="Shape 13"/>
          <p:cNvSpPr/>
          <p:nvPr/>
        </p:nvSpPr>
        <p:spPr>
          <a:xfrm>
            <a:off x="6287631" y="5361682"/>
            <a:ext cx="777597" cy="44410"/>
          </a:xfrm>
          <a:prstGeom prst="roundRect">
            <a:avLst>
              <a:gd name="adj" fmla="val 225151"/>
            </a:avLst>
          </a:prstGeom>
          <a:solidFill>
            <a:srgbClr val="B2D4E5"/>
          </a:solidFill>
          <a:ln/>
        </p:spPr>
      </p:sp>
      <p:sp>
        <p:nvSpPr>
          <p:cNvPr id="17" name="Shape 14"/>
          <p:cNvSpPr/>
          <p:nvPr/>
        </p:nvSpPr>
        <p:spPr>
          <a:xfrm>
            <a:off x="7065228" y="5133975"/>
            <a:ext cx="499943" cy="499943"/>
          </a:xfrm>
          <a:prstGeom prst="roundRect">
            <a:avLst>
              <a:gd name="adj" fmla="val 20000"/>
            </a:avLst>
          </a:prstGeom>
          <a:solidFill>
            <a:srgbClr val="CCEEFF"/>
          </a:solidFill>
          <a:ln w="7620">
            <a:solidFill>
              <a:srgbClr val="B2D4E5"/>
            </a:solidFill>
            <a:prstDash val="solid"/>
          </a:ln>
        </p:spPr>
      </p:sp>
      <p:sp>
        <p:nvSpPr>
          <p:cNvPr id="18" name="Text 15"/>
          <p:cNvSpPr/>
          <p:nvPr/>
        </p:nvSpPr>
        <p:spPr>
          <a:xfrm>
            <a:off x="7215366" y="5175647"/>
            <a:ext cx="199668"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19" name="Text 16"/>
          <p:cNvSpPr/>
          <p:nvPr/>
        </p:nvSpPr>
        <p:spPr>
          <a:xfrm>
            <a:off x="3113246" y="5106233"/>
            <a:ext cx="2979896" cy="347186"/>
          </a:xfrm>
          <a:prstGeom prst="rect">
            <a:avLst/>
          </a:prstGeom>
          <a:noFill/>
          <a:ln/>
        </p:spPr>
        <p:txBody>
          <a:bodyPr wrap="none" rtlCol="0" anchor="t"/>
          <a:lstStyle/>
          <a:p>
            <a:pPr marL="0" indent="0" algn="r">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Download and Export</a:t>
            </a:r>
            <a:endParaRPr lang="en-US" sz="2187" dirty="0"/>
          </a:p>
        </p:txBody>
      </p:sp>
      <p:sp>
        <p:nvSpPr>
          <p:cNvPr id="20" name="Text 17"/>
          <p:cNvSpPr/>
          <p:nvPr/>
        </p:nvSpPr>
        <p:spPr>
          <a:xfrm>
            <a:off x="2037993" y="5586651"/>
            <a:ext cx="4055150" cy="1066205"/>
          </a:xfrm>
          <a:prstGeom prst="rect">
            <a:avLst/>
          </a:prstGeom>
          <a:noFill/>
          <a:ln/>
        </p:spPr>
        <p:txBody>
          <a:bodyPr wrap="square" rtlCol="0" anchor="t"/>
          <a:lstStyle/>
          <a:p>
            <a:pPr marL="0" indent="0" algn="r">
              <a:lnSpc>
                <a:spcPts val="2799"/>
              </a:lnSpc>
              <a:buNone/>
            </a:pPr>
            <a:r>
              <a:rPr lang="en-US" sz="1750" dirty="0">
                <a:solidFill>
                  <a:srgbClr val="272525"/>
                </a:solidFill>
                <a:latin typeface="Eudoxus Sans" pitchFamily="34" charset="0"/>
                <a:ea typeface="Eudoxus Sans" pitchFamily="34" charset="-122"/>
                <a:cs typeface="Eudoxus Sans" pitchFamily="34" charset="-120"/>
              </a:rPr>
              <a:t>Download your transaction history in various formats, such as CSV or PDF, for record-keeping or further analysis.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1428155"/>
            <a:ext cx="555498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Charges Schedule</a:t>
            </a:r>
            <a:endParaRPr lang="en-US" sz="4374" dirty="0"/>
          </a:p>
        </p:txBody>
      </p:sp>
      <p:sp>
        <p:nvSpPr>
          <p:cNvPr id="5" name="Shape 2"/>
          <p:cNvSpPr/>
          <p:nvPr/>
        </p:nvSpPr>
        <p:spPr>
          <a:xfrm>
            <a:off x="2037993" y="2566868"/>
            <a:ext cx="5166122" cy="2006203"/>
          </a:xfrm>
          <a:prstGeom prst="roundRect">
            <a:avLst>
              <a:gd name="adj" fmla="val 4984"/>
            </a:avLst>
          </a:prstGeom>
          <a:solidFill>
            <a:srgbClr val="CCEEFF"/>
          </a:solidFill>
          <a:ln w="7620">
            <a:solidFill>
              <a:srgbClr val="B2D4E5"/>
            </a:solidFill>
            <a:prstDash val="solid"/>
          </a:ln>
        </p:spPr>
      </p:sp>
      <p:sp>
        <p:nvSpPr>
          <p:cNvPr id="6" name="Text 3"/>
          <p:cNvSpPr/>
          <p:nvPr/>
        </p:nvSpPr>
        <p:spPr>
          <a:xfrm>
            <a:off x="2267783" y="2796659"/>
            <a:ext cx="277749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Transparent Fees</a:t>
            </a:r>
            <a:endParaRPr lang="en-US" sz="2187" dirty="0"/>
          </a:p>
        </p:txBody>
      </p:sp>
      <p:sp>
        <p:nvSpPr>
          <p:cNvPr id="7" name="Text 4"/>
          <p:cNvSpPr/>
          <p:nvPr/>
        </p:nvSpPr>
        <p:spPr>
          <a:xfrm>
            <a:off x="2267783" y="3277076"/>
            <a:ext cx="470654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Understand the fees associated with your account, including monthly maintenance, overdraft, and other service charges.</a:t>
            </a:r>
            <a:endParaRPr lang="en-US" sz="1750" dirty="0"/>
          </a:p>
        </p:txBody>
      </p:sp>
      <p:sp>
        <p:nvSpPr>
          <p:cNvPr id="8" name="Shape 5"/>
          <p:cNvSpPr/>
          <p:nvPr/>
        </p:nvSpPr>
        <p:spPr>
          <a:xfrm>
            <a:off x="7426285" y="2566868"/>
            <a:ext cx="5166122" cy="2006203"/>
          </a:xfrm>
          <a:prstGeom prst="roundRect">
            <a:avLst>
              <a:gd name="adj" fmla="val 4984"/>
            </a:avLst>
          </a:prstGeom>
          <a:solidFill>
            <a:srgbClr val="CCEEFF"/>
          </a:solidFill>
          <a:ln w="7620">
            <a:solidFill>
              <a:srgbClr val="B2D4E5"/>
            </a:solidFill>
            <a:prstDash val="solid"/>
          </a:ln>
        </p:spPr>
      </p:sp>
      <p:sp>
        <p:nvSpPr>
          <p:cNvPr id="9" name="Text 6"/>
          <p:cNvSpPr/>
          <p:nvPr/>
        </p:nvSpPr>
        <p:spPr>
          <a:xfrm>
            <a:off x="7656076" y="2796659"/>
            <a:ext cx="277749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Competitive Rates</a:t>
            </a:r>
            <a:endParaRPr lang="en-US" sz="2187" dirty="0"/>
          </a:p>
        </p:txBody>
      </p:sp>
      <p:sp>
        <p:nvSpPr>
          <p:cNvPr id="10" name="Text 7"/>
          <p:cNvSpPr/>
          <p:nvPr/>
        </p:nvSpPr>
        <p:spPr>
          <a:xfrm>
            <a:off x="7656076" y="3277076"/>
            <a:ext cx="470654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Our fintech vaults offer competitive pricing compared to traditional banking institutions, helping you save more.</a:t>
            </a:r>
            <a:endParaRPr lang="en-US" sz="1750" dirty="0"/>
          </a:p>
        </p:txBody>
      </p:sp>
      <p:sp>
        <p:nvSpPr>
          <p:cNvPr id="11" name="Shape 8"/>
          <p:cNvSpPr/>
          <p:nvPr/>
        </p:nvSpPr>
        <p:spPr>
          <a:xfrm>
            <a:off x="2037993" y="4795242"/>
            <a:ext cx="5166122" cy="2006203"/>
          </a:xfrm>
          <a:prstGeom prst="roundRect">
            <a:avLst>
              <a:gd name="adj" fmla="val 4984"/>
            </a:avLst>
          </a:prstGeom>
          <a:solidFill>
            <a:srgbClr val="CCEEFF"/>
          </a:solidFill>
          <a:ln w="7620">
            <a:solidFill>
              <a:srgbClr val="B2D4E5"/>
            </a:solidFill>
            <a:prstDash val="solid"/>
          </a:ln>
        </p:spPr>
      </p:sp>
      <p:sp>
        <p:nvSpPr>
          <p:cNvPr id="12" name="Text 9"/>
          <p:cNvSpPr/>
          <p:nvPr/>
        </p:nvSpPr>
        <p:spPr>
          <a:xfrm>
            <a:off x="2267783" y="5025033"/>
            <a:ext cx="277749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Customizable Plans</a:t>
            </a:r>
            <a:endParaRPr lang="en-US" sz="2187" dirty="0"/>
          </a:p>
        </p:txBody>
      </p:sp>
      <p:sp>
        <p:nvSpPr>
          <p:cNvPr id="13" name="Text 10"/>
          <p:cNvSpPr/>
          <p:nvPr/>
        </p:nvSpPr>
        <p:spPr>
          <a:xfrm>
            <a:off x="2267783" y="5505450"/>
            <a:ext cx="470654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Choose from a variety of account options and features to find the plan that best fits your financial needs and budget.</a:t>
            </a:r>
            <a:endParaRPr lang="en-US" sz="1750" dirty="0"/>
          </a:p>
        </p:txBody>
      </p:sp>
      <p:sp>
        <p:nvSpPr>
          <p:cNvPr id="14" name="Shape 11"/>
          <p:cNvSpPr/>
          <p:nvPr/>
        </p:nvSpPr>
        <p:spPr>
          <a:xfrm>
            <a:off x="7426285" y="4795242"/>
            <a:ext cx="5166122" cy="2006203"/>
          </a:xfrm>
          <a:prstGeom prst="roundRect">
            <a:avLst>
              <a:gd name="adj" fmla="val 4984"/>
            </a:avLst>
          </a:prstGeom>
          <a:solidFill>
            <a:srgbClr val="CCEEFF"/>
          </a:solidFill>
          <a:ln w="7620">
            <a:solidFill>
              <a:srgbClr val="B2D4E5"/>
            </a:solidFill>
            <a:prstDash val="solid"/>
          </a:ln>
        </p:spPr>
      </p:sp>
      <p:sp>
        <p:nvSpPr>
          <p:cNvPr id="15" name="Text 12"/>
          <p:cNvSpPr/>
          <p:nvPr/>
        </p:nvSpPr>
        <p:spPr>
          <a:xfrm>
            <a:off x="7656076" y="5025033"/>
            <a:ext cx="277749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No Hidden Costs</a:t>
            </a:r>
            <a:endParaRPr lang="en-US" sz="2187" dirty="0"/>
          </a:p>
        </p:txBody>
      </p:sp>
      <p:sp>
        <p:nvSpPr>
          <p:cNvPr id="16" name="Text 13"/>
          <p:cNvSpPr/>
          <p:nvPr/>
        </p:nvSpPr>
        <p:spPr>
          <a:xfrm>
            <a:off x="7656076" y="5505450"/>
            <a:ext cx="470654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Enjoy a straightforward and transparent pricing structure, with no unexpected charges or surprise fees.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1672471"/>
            <a:ext cx="555498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Privacy Policy</a:t>
            </a:r>
            <a:endParaRPr lang="en-US" sz="4374" dirty="0"/>
          </a:p>
        </p:txBody>
      </p:sp>
      <p:pic>
        <p:nvPicPr>
          <p:cNvPr id="5" name="Image 1" descr="preencoded.png"/>
          <p:cNvPicPr>
            <a:picLocks noChangeAspect="1"/>
          </p:cNvPicPr>
          <p:nvPr/>
        </p:nvPicPr>
        <p:blipFill>
          <a:blip r:embed="rId4"/>
          <a:stretch>
            <a:fillRect/>
          </a:stretch>
        </p:blipFill>
        <p:spPr>
          <a:xfrm>
            <a:off x="2037993" y="2811185"/>
            <a:ext cx="555427" cy="555427"/>
          </a:xfrm>
          <a:prstGeom prst="rect">
            <a:avLst/>
          </a:prstGeom>
        </p:spPr>
      </p:pic>
      <p:sp>
        <p:nvSpPr>
          <p:cNvPr id="6" name="Text 2"/>
          <p:cNvSpPr/>
          <p:nvPr/>
        </p:nvSpPr>
        <p:spPr>
          <a:xfrm>
            <a:off x="2037993" y="3588782"/>
            <a:ext cx="2388632"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Data Security</a:t>
            </a:r>
            <a:endParaRPr lang="en-US" sz="2187" dirty="0"/>
          </a:p>
        </p:txBody>
      </p:sp>
      <p:sp>
        <p:nvSpPr>
          <p:cNvPr id="7" name="Text 3"/>
          <p:cNvSpPr/>
          <p:nvPr/>
        </p:nvSpPr>
        <p:spPr>
          <a:xfrm>
            <a:off x="2037993" y="4069199"/>
            <a:ext cx="2388632" cy="2132409"/>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Your personal and financial information is safeguarded by industry-leading encryption and data protection measures.</a:t>
            </a:r>
            <a:endParaRPr lang="en-US" sz="1750" dirty="0"/>
          </a:p>
        </p:txBody>
      </p:sp>
      <p:pic>
        <p:nvPicPr>
          <p:cNvPr id="8" name="Image 2" descr="preencoded.png"/>
          <p:cNvPicPr>
            <a:picLocks noChangeAspect="1"/>
          </p:cNvPicPr>
          <p:nvPr/>
        </p:nvPicPr>
        <p:blipFill>
          <a:blip r:embed="rId5"/>
          <a:stretch>
            <a:fillRect/>
          </a:stretch>
        </p:blipFill>
        <p:spPr>
          <a:xfrm>
            <a:off x="4759881" y="2811185"/>
            <a:ext cx="555427" cy="555427"/>
          </a:xfrm>
          <a:prstGeom prst="rect">
            <a:avLst/>
          </a:prstGeom>
        </p:spPr>
      </p:pic>
      <p:sp>
        <p:nvSpPr>
          <p:cNvPr id="9" name="Text 4"/>
          <p:cNvSpPr/>
          <p:nvPr/>
        </p:nvSpPr>
        <p:spPr>
          <a:xfrm>
            <a:off x="4759881" y="3588782"/>
            <a:ext cx="2388632"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Compliance</a:t>
            </a:r>
            <a:endParaRPr lang="en-US" sz="2187" dirty="0"/>
          </a:p>
        </p:txBody>
      </p:sp>
      <p:sp>
        <p:nvSpPr>
          <p:cNvPr id="10" name="Text 5"/>
          <p:cNvSpPr/>
          <p:nvPr/>
        </p:nvSpPr>
        <p:spPr>
          <a:xfrm>
            <a:off x="4759881" y="4069199"/>
            <a:ext cx="2388632" cy="1777008"/>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We adhere to strict regulatory standards and guidelines to ensure the privacy and security of your data.</a:t>
            </a:r>
            <a:endParaRPr lang="en-US" sz="1750" dirty="0"/>
          </a:p>
        </p:txBody>
      </p:sp>
      <p:pic>
        <p:nvPicPr>
          <p:cNvPr id="11" name="Image 3" descr="preencoded.png"/>
          <p:cNvPicPr>
            <a:picLocks noChangeAspect="1"/>
          </p:cNvPicPr>
          <p:nvPr/>
        </p:nvPicPr>
        <p:blipFill>
          <a:blip r:embed="rId6"/>
          <a:stretch>
            <a:fillRect/>
          </a:stretch>
        </p:blipFill>
        <p:spPr>
          <a:xfrm>
            <a:off x="7481768" y="2811185"/>
            <a:ext cx="555427" cy="555427"/>
          </a:xfrm>
          <a:prstGeom prst="rect">
            <a:avLst/>
          </a:prstGeom>
        </p:spPr>
      </p:pic>
      <p:sp>
        <p:nvSpPr>
          <p:cNvPr id="12" name="Text 6"/>
          <p:cNvSpPr/>
          <p:nvPr/>
        </p:nvSpPr>
        <p:spPr>
          <a:xfrm>
            <a:off x="7481768" y="3588782"/>
            <a:ext cx="2388632"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Transparency</a:t>
            </a:r>
            <a:endParaRPr lang="en-US" sz="2187" dirty="0"/>
          </a:p>
        </p:txBody>
      </p:sp>
      <p:sp>
        <p:nvSpPr>
          <p:cNvPr id="13" name="Text 7"/>
          <p:cNvSpPr/>
          <p:nvPr/>
        </p:nvSpPr>
        <p:spPr>
          <a:xfrm>
            <a:off x="7481768" y="4069199"/>
            <a:ext cx="2388632" cy="2487811"/>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Our privacy policy is clear and comprehensive, providing you with full visibility into how we handle your information.</a:t>
            </a:r>
            <a:endParaRPr lang="en-US" sz="1750" dirty="0"/>
          </a:p>
        </p:txBody>
      </p:sp>
      <p:pic>
        <p:nvPicPr>
          <p:cNvPr id="14" name="Image 4" descr="preencoded.png"/>
          <p:cNvPicPr>
            <a:picLocks noChangeAspect="1"/>
          </p:cNvPicPr>
          <p:nvPr/>
        </p:nvPicPr>
        <p:blipFill>
          <a:blip r:embed="rId7"/>
          <a:stretch>
            <a:fillRect/>
          </a:stretch>
        </p:blipFill>
        <p:spPr>
          <a:xfrm>
            <a:off x="10203656" y="2811185"/>
            <a:ext cx="555427" cy="555427"/>
          </a:xfrm>
          <a:prstGeom prst="rect">
            <a:avLst/>
          </a:prstGeom>
        </p:spPr>
      </p:pic>
      <p:sp>
        <p:nvSpPr>
          <p:cNvPr id="15" name="Text 8"/>
          <p:cNvSpPr/>
          <p:nvPr/>
        </p:nvSpPr>
        <p:spPr>
          <a:xfrm>
            <a:off x="10203656" y="3588782"/>
            <a:ext cx="2388751"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User Control</a:t>
            </a:r>
            <a:endParaRPr lang="en-US" sz="2187" dirty="0"/>
          </a:p>
        </p:txBody>
      </p:sp>
      <p:sp>
        <p:nvSpPr>
          <p:cNvPr id="16" name="Text 9"/>
          <p:cNvSpPr/>
          <p:nvPr/>
        </p:nvSpPr>
        <p:spPr>
          <a:xfrm>
            <a:off x="10203656" y="4069199"/>
            <a:ext cx="2388751" cy="1777008"/>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You have the ability to manage your privacy preferences and choose how your data is used and shared.</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1872377"/>
            <a:ext cx="5745361"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Account Information</a:t>
            </a:r>
            <a:endParaRPr lang="en-US" sz="4374" dirty="0"/>
          </a:p>
        </p:txBody>
      </p:sp>
      <p:pic>
        <p:nvPicPr>
          <p:cNvPr id="5" name="Image 1" descr="preencoded.png"/>
          <p:cNvPicPr>
            <a:picLocks noChangeAspect="1"/>
          </p:cNvPicPr>
          <p:nvPr/>
        </p:nvPicPr>
        <p:blipFill>
          <a:blip r:embed="rId4"/>
          <a:stretch>
            <a:fillRect/>
          </a:stretch>
        </p:blipFill>
        <p:spPr>
          <a:xfrm>
            <a:off x="2037993" y="3011091"/>
            <a:ext cx="3518059" cy="888682"/>
          </a:xfrm>
          <a:prstGeom prst="rect">
            <a:avLst/>
          </a:prstGeom>
        </p:spPr>
      </p:pic>
      <p:sp>
        <p:nvSpPr>
          <p:cNvPr id="6" name="Text 2"/>
          <p:cNvSpPr/>
          <p:nvPr/>
        </p:nvSpPr>
        <p:spPr>
          <a:xfrm>
            <a:off x="2260163" y="4233029"/>
            <a:ext cx="277749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Personal Details</a:t>
            </a:r>
            <a:endParaRPr lang="en-US" sz="2187" dirty="0"/>
          </a:p>
        </p:txBody>
      </p:sp>
      <p:sp>
        <p:nvSpPr>
          <p:cNvPr id="7" name="Text 3"/>
          <p:cNvSpPr/>
          <p:nvPr/>
        </p:nvSpPr>
        <p:spPr>
          <a:xfrm>
            <a:off x="2260163" y="4713446"/>
            <a:ext cx="3073718" cy="1421606"/>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Update your name, address, contact information, and other personal details as needed.</a:t>
            </a:r>
            <a:endParaRPr lang="en-US" sz="1750" dirty="0"/>
          </a:p>
        </p:txBody>
      </p:sp>
      <p:pic>
        <p:nvPicPr>
          <p:cNvPr id="8" name="Image 2" descr="preencoded.png"/>
          <p:cNvPicPr>
            <a:picLocks noChangeAspect="1"/>
          </p:cNvPicPr>
          <p:nvPr/>
        </p:nvPicPr>
        <p:blipFill>
          <a:blip r:embed="rId5"/>
          <a:stretch>
            <a:fillRect/>
          </a:stretch>
        </p:blipFill>
        <p:spPr>
          <a:xfrm>
            <a:off x="5556052" y="3011091"/>
            <a:ext cx="3518178" cy="888682"/>
          </a:xfrm>
          <a:prstGeom prst="rect">
            <a:avLst/>
          </a:prstGeom>
        </p:spPr>
      </p:pic>
      <p:sp>
        <p:nvSpPr>
          <p:cNvPr id="9" name="Text 4"/>
          <p:cNvSpPr/>
          <p:nvPr/>
        </p:nvSpPr>
        <p:spPr>
          <a:xfrm>
            <a:off x="5778222" y="4233029"/>
            <a:ext cx="277749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Account Settings</a:t>
            </a:r>
            <a:endParaRPr lang="en-US" sz="2187" dirty="0"/>
          </a:p>
        </p:txBody>
      </p:sp>
      <p:sp>
        <p:nvSpPr>
          <p:cNvPr id="10" name="Text 5"/>
          <p:cNvSpPr/>
          <p:nvPr/>
        </p:nvSpPr>
        <p:spPr>
          <a:xfrm>
            <a:off x="5778222" y="4713446"/>
            <a:ext cx="3073837" cy="1421606"/>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Manage your account preferences, such as notification settings and password changes.</a:t>
            </a:r>
            <a:endParaRPr lang="en-US" sz="1750" dirty="0"/>
          </a:p>
        </p:txBody>
      </p:sp>
      <p:pic>
        <p:nvPicPr>
          <p:cNvPr id="11" name="Image 3" descr="preencoded.png"/>
          <p:cNvPicPr>
            <a:picLocks noChangeAspect="1"/>
          </p:cNvPicPr>
          <p:nvPr/>
        </p:nvPicPr>
        <p:blipFill>
          <a:blip r:embed="rId6"/>
          <a:stretch>
            <a:fillRect/>
          </a:stretch>
        </p:blipFill>
        <p:spPr>
          <a:xfrm>
            <a:off x="9074229" y="3011091"/>
            <a:ext cx="3518178" cy="888682"/>
          </a:xfrm>
          <a:prstGeom prst="rect">
            <a:avLst/>
          </a:prstGeom>
        </p:spPr>
      </p:pic>
      <p:sp>
        <p:nvSpPr>
          <p:cNvPr id="12" name="Text 6"/>
          <p:cNvSpPr/>
          <p:nvPr/>
        </p:nvSpPr>
        <p:spPr>
          <a:xfrm>
            <a:off x="9296400" y="4233029"/>
            <a:ext cx="277749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Linked Accounts</a:t>
            </a:r>
            <a:endParaRPr lang="en-US" sz="2187" dirty="0"/>
          </a:p>
        </p:txBody>
      </p:sp>
      <p:sp>
        <p:nvSpPr>
          <p:cNvPr id="13" name="Text 7"/>
          <p:cNvSpPr/>
          <p:nvPr/>
        </p:nvSpPr>
        <p:spPr>
          <a:xfrm>
            <a:off x="9296400" y="4713446"/>
            <a:ext cx="3073837" cy="1421606"/>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Connect your external bank accounts, credit cards, and other financial accounts for a comprehensive view.</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470785"/>
            <a:ext cx="7477601"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Manage Your Credit Card Securely</a:t>
            </a:r>
            <a:endParaRPr lang="en-US" sz="4374" dirty="0"/>
          </a:p>
        </p:txBody>
      </p:sp>
      <p:sp>
        <p:nvSpPr>
          <p:cNvPr id="6" name="Text 2"/>
          <p:cNvSpPr/>
          <p:nvPr/>
        </p:nvSpPr>
        <p:spPr>
          <a:xfrm>
            <a:off x="833199" y="4192786"/>
            <a:ext cx="7477601" cy="355402"/>
          </a:xfrm>
          <a:prstGeom prst="rect">
            <a:avLst/>
          </a:prstGeom>
          <a:noFill/>
          <a:ln/>
        </p:spPr>
        <p:txBody>
          <a:bodyPr wrap="non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Dedicated section for managing credit card details.</a:t>
            </a:r>
            <a:endParaRPr lang="en-US" sz="1750" dirty="0"/>
          </a:p>
        </p:txBody>
      </p:sp>
      <p:sp>
        <p:nvSpPr>
          <p:cNvPr id="7" name="Text 3"/>
          <p:cNvSpPr/>
          <p:nvPr/>
        </p:nvSpPr>
        <p:spPr>
          <a:xfrm>
            <a:off x="833199" y="4798100"/>
            <a:ext cx="7477601" cy="355402"/>
          </a:xfrm>
          <a:prstGeom prst="rect">
            <a:avLst/>
          </a:prstGeom>
          <a:noFill/>
          <a:ln/>
        </p:spPr>
        <p:txBody>
          <a:bodyPr wrap="non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Option to activate credit cards and set PINs for security.</a:t>
            </a:r>
            <a:endParaRPr lang="en-US" sz="1750" dirty="0"/>
          </a:p>
        </p:txBody>
      </p:sp>
      <p:sp>
        <p:nvSpPr>
          <p:cNvPr id="8" name="Text 4"/>
          <p:cNvSpPr/>
          <p:nvPr/>
        </p:nvSpPr>
        <p:spPr>
          <a:xfrm>
            <a:off x="833199" y="5403413"/>
            <a:ext cx="7477601" cy="355402"/>
          </a:xfrm>
          <a:prstGeom prst="rect">
            <a:avLst/>
          </a:prstGeom>
          <a:noFill/>
          <a:ln/>
        </p:spPr>
        <p:txBody>
          <a:bodyPr wrap="non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Account settings for customizing user preferences.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553"/>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14630400" cy="2619732"/>
          </a:xfrm>
          <a:prstGeom prst="rect">
            <a:avLst/>
          </a:prstGeom>
        </p:spPr>
      </p:pic>
      <p:sp>
        <p:nvSpPr>
          <p:cNvPr id="5" name="Text 1"/>
          <p:cNvSpPr/>
          <p:nvPr/>
        </p:nvSpPr>
        <p:spPr>
          <a:xfrm>
            <a:off x="2337554" y="3195995"/>
            <a:ext cx="9723120" cy="654963"/>
          </a:xfrm>
          <a:prstGeom prst="rect">
            <a:avLst/>
          </a:prstGeom>
          <a:noFill/>
          <a:ln/>
        </p:spPr>
        <p:txBody>
          <a:bodyPr wrap="none" rtlCol="0" anchor="t"/>
          <a:lstStyle/>
          <a:p>
            <a:pPr marL="0" indent="0">
              <a:lnSpc>
                <a:spcPts val="5157"/>
              </a:lnSpc>
              <a:buNone/>
            </a:pPr>
            <a:r>
              <a:rPr lang="en-US" sz="4126" b="1" dirty="0">
                <a:solidFill>
                  <a:srgbClr val="000000"/>
                </a:solidFill>
                <a:latin typeface="p22-mackinac-pro" pitchFamily="34" charset="0"/>
                <a:ea typeface="p22-mackinac-pro" pitchFamily="34" charset="-122"/>
                <a:cs typeface="p22-mackinac-pro" pitchFamily="34" charset="-120"/>
              </a:rPr>
              <a:t>Manage and Personalize Your Account</a:t>
            </a:r>
            <a:endParaRPr lang="en-US" sz="4126" dirty="0"/>
          </a:p>
        </p:txBody>
      </p:sp>
      <p:sp>
        <p:nvSpPr>
          <p:cNvPr id="6" name="Text 2"/>
          <p:cNvSpPr/>
          <p:nvPr/>
        </p:nvSpPr>
        <p:spPr>
          <a:xfrm>
            <a:off x="2337554" y="4165283"/>
            <a:ext cx="9955292" cy="1005840"/>
          </a:xfrm>
          <a:prstGeom prst="rect">
            <a:avLst/>
          </a:prstGeom>
          <a:noFill/>
          <a:ln/>
        </p:spPr>
        <p:txBody>
          <a:bodyPr wrap="square" rtlCol="0" anchor="t"/>
          <a:lstStyle/>
          <a:p>
            <a:pPr marL="0" indent="0">
              <a:lnSpc>
                <a:spcPts val="2640"/>
              </a:lnSpc>
              <a:buNone/>
            </a:pPr>
            <a:r>
              <a:rPr lang="en-US" sz="1650" dirty="0">
                <a:solidFill>
                  <a:srgbClr val="272525"/>
                </a:solidFill>
                <a:latin typeface="Eudoxus Sans" pitchFamily="34" charset="0"/>
                <a:ea typeface="Eudoxus Sans" pitchFamily="34" charset="-122"/>
                <a:cs typeface="Eudoxus Sans" pitchFamily="34" charset="-120"/>
              </a:rPr>
              <a:t>Easily customize your account experience with a variety of personalization options. Enhance the security of your account by regularly changing your password to protect your information. When you're finished, be sure to log out of your account to ensure your privacy.</a:t>
            </a:r>
            <a:endParaRPr lang="en-US" sz="1650" dirty="0"/>
          </a:p>
        </p:txBody>
      </p:sp>
      <p:sp>
        <p:nvSpPr>
          <p:cNvPr id="7" name="Text 3"/>
          <p:cNvSpPr/>
          <p:nvPr/>
        </p:nvSpPr>
        <p:spPr>
          <a:xfrm>
            <a:off x="2337554" y="5406866"/>
            <a:ext cx="9955292" cy="1341120"/>
          </a:xfrm>
          <a:prstGeom prst="rect">
            <a:avLst/>
          </a:prstGeom>
          <a:noFill/>
          <a:ln/>
        </p:spPr>
        <p:txBody>
          <a:bodyPr wrap="square" rtlCol="0" anchor="t"/>
          <a:lstStyle/>
          <a:p>
            <a:pPr marL="0" indent="0">
              <a:lnSpc>
                <a:spcPts val="2640"/>
              </a:lnSpc>
              <a:buNone/>
            </a:pPr>
            <a:r>
              <a:rPr lang="en-US" sz="1650" dirty="0">
                <a:solidFill>
                  <a:srgbClr val="272525"/>
                </a:solidFill>
                <a:latin typeface="Eudoxus Sans" pitchFamily="34" charset="0"/>
                <a:ea typeface="Eudoxus Sans" pitchFamily="34" charset="-122"/>
                <a:cs typeface="Eudoxus Sans" pitchFamily="34" charset="-120"/>
              </a:rPr>
              <a:t>Adjust your notification preferences to stay informed about important account activity, alerts, and updates. Manage your security settings, including login methods and two-factor authentication, to keep your account safe. Personalize your account further by changing the language, currency, and app theme to match your preferences.</a:t>
            </a:r>
            <a:endParaRPr lang="en-US" sz="1650" dirty="0"/>
          </a:p>
        </p:txBody>
      </p:sp>
      <p:sp>
        <p:nvSpPr>
          <p:cNvPr id="8" name="Text 4"/>
          <p:cNvSpPr/>
          <p:nvPr/>
        </p:nvSpPr>
        <p:spPr>
          <a:xfrm>
            <a:off x="2337554" y="6983730"/>
            <a:ext cx="9955292" cy="670560"/>
          </a:xfrm>
          <a:prstGeom prst="rect">
            <a:avLst/>
          </a:prstGeom>
          <a:noFill/>
          <a:ln/>
        </p:spPr>
        <p:txBody>
          <a:bodyPr wrap="square" rtlCol="0" anchor="t"/>
          <a:lstStyle/>
          <a:p>
            <a:pPr marL="0" indent="0">
              <a:lnSpc>
                <a:spcPts val="2640"/>
              </a:lnSpc>
              <a:buNone/>
            </a:pPr>
            <a:r>
              <a:rPr lang="en-US" sz="1650" dirty="0">
                <a:solidFill>
                  <a:srgbClr val="272525"/>
                </a:solidFill>
                <a:latin typeface="Eudoxus Sans" pitchFamily="34" charset="0"/>
                <a:ea typeface="Eudoxus Sans" pitchFamily="34" charset="-122"/>
                <a:cs typeface="Eudoxus Sans" pitchFamily="34" charset="-120"/>
              </a:rPr>
              <a:t>Take control of your account and make it truly your own. With these powerful customization tools, you can tailor your fintech vault experience to meet your unique needs and preferences.</a:t>
            </a:r>
            <a:endParaRPr lang="en-US" sz="16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626</Words>
  <Application>Microsoft Office PowerPoint</Application>
  <PresentationFormat>Custom</PresentationFormat>
  <Paragraphs>67</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Eudoxus Sans</vt:lpstr>
      <vt:lpstr>p22-mackinac-pro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Muhammad Zohaib Warraich</cp:lastModifiedBy>
  <cp:revision>2</cp:revision>
  <dcterms:created xsi:type="dcterms:W3CDTF">2024-06-01T13:03:30Z</dcterms:created>
  <dcterms:modified xsi:type="dcterms:W3CDTF">2024-06-01T13:05:25Z</dcterms:modified>
</cp:coreProperties>
</file>